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Montserrat" panose="000005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06" autoAdjust="0"/>
    <p:restoredTop sz="86449" autoAdjust="0"/>
  </p:normalViewPr>
  <p:slideViewPr>
    <p:cSldViewPr>
      <p:cViewPr varScale="1">
        <p:scale>
          <a:sx n="66" d="100"/>
          <a:sy n="66" d="100"/>
        </p:scale>
        <p:origin x="1506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14.03.2024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dirty="0"/>
              <a:t>П</a:t>
            </a:r>
            <a:r>
              <a:rPr lang="en-US" dirty="0" err="1"/>
              <a:t>роблема</a:t>
            </a:r>
            <a:r>
              <a:rPr lang="en-US" dirty="0"/>
              <a:t> е </a:t>
            </a:r>
            <a:r>
              <a:rPr lang="en-US" dirty="0" err="1"/>
              <a:t>че</a:t>
            </a:r>
            <a:r>
              <a:rPr lang="en-US" dirty="0"/>
              <a:t> </a:t>
            </a:r>
            <a:r>
              <a:rPr lang="en-US" dirty="0" err="1"/>
              <a:t>сега</a:t>
            </a:r>
            <a:r>
              <a:rPr lang="en-US" dirty="0"/>
              <a:t> </a:t>
            </a:r>
            <a:r>
              <a:rPr lang="en-US" dirty="0" err="1"/>
              <a:t>трябжа</a:t>
            </a:r>
            <a:r>
              <a:rPr lang="en-US" dirty="0"/>
              <a:t> </a:t>
            </a:r>
            <a:r>
              <a:rPr lang="en-US" dirty="0" err="1"/>
              <a:t>да</a:t>
            </a:r>
            <a:r>
              <a:rPr lang="en-US" dirty="0"/>
              <a:t> </a:t>
            </a:r>
            <a:r>
              <a:rPr lang="en-US" dirty="0" err="1"/>
              <a:t>се</a:t>
            </a:r>
            <a:r>
              <a:rPr lang="en-US" dirty="0"/>
              <a:t> </a:t>
            </a:r>
            <a:r>
              <a:rPr lang="en-US" dirty="0" err="1"/>
              <a:t>ходи</a:t>
            </a:r>
            <a:r>
              <a:rPr lang="en-US" dirty="0"/>
              <a:t> </a:t>
            </a:r>
            <a:r>
              <a:rPr lang="en-US" dirty="0" err="1"/>
              <a:t>отделно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саитовете</a:t>
            </a:r>
            <a:r>
              <a:rPr lang="en-US" dirty="0"/>
              <a:t> </a:t>
            </a:r>
            <a:r>
              <a:rPr lang="en-US" dirty="0" err="1"/>
              <a:t>примерно</a:t>
            </a:r>
            <a:r>
              <a:rPr lang="en-US" dirty="0"/>
              <a:t> </a:t>
            </a:r>
            <a:r>
              <a:rPr lang="en-US" dirty="0" err="1"/>
              <a:t>за</a:t>
            </a:r>
            <a:r>
              <a:rPr lang="en-US" dirty="0"/>
              <a:t> </a:t>
            </a:r>
            <a:r>
              <a:rPr lang="en-US" dirty="0" err="1"/>
              <a:t>басес</a:t>
            </a:r>
            <a:r>
              <a:rPr lang="en-US" dirty="0"/>
              <a:t> и </a:t>
            </a:r>
            <a:r>
              <a:rPr lang="en-US" dirty="0" err="1"/>
              <a:t>рипорти</a:t>
            </a:r>
            <a:r>
              <a:rPr lang="en-US" dirty="0"/>
              <a:t> </a:t>
            </a:r>
            <a:r>
              <a:rPr lang="en-US" dirty="0" err="1"/>
              <a:t>от</a:t>
            </a:r>
            <a:r>
              <a:rPr lang="en-US" dirty="0"/>
              <a:t> </a:t>
            </a:r>
            <a:r>
              <a:rPr lang="en-US" dirty="0" err="1"/>
              <a:t>хора</a:t>
            </a:r>
            <a:r>
              <a:rPr lang="en-US" dirty="0"/>
              <a:t> </a:t>
            </a:r>
            <a:r>
              <a:rPr lang="en-US" dirty="0" err="1"/>
              <a:t>като</a:t>
            </a:r>
            <a:r>
              <a:rPr lang="en-US" dirty="0"/>
              <a:t> </a:t>
            </a:r>
            <a:r>
              <a:rPr lang="en-US" dirty="0" err="1"/>
              <a:t>се</a:t>
            </a:r>
            <a:r>
              <a:rPr lang="en-US" dirty="0"/>
              <a:t> </a:t>
            </a:r>
            <a:r>
              <a:rPr lang="en-US" dirty="0" err="1"/>
              <a:t>запознават</a:t>
            </a:r>
            <a:r>
              <a:rPr lang="en-US" dirty="0"/>
              <a:t> с </a:t>
            </a:r>
            <a:r>
              <a:rPr lang="en-US" dirty="0" err="1"/>
              <a:t>много</a:t>
            </a:r>
            <a:r>
              <a:rPr lang="en-US" dirty="0"/>
              <a:t> и </a:t>
            </a:r>
            <a:r>
              <a:rPr lang="en-US" dirty="0" err="1"/>
              <a:t>разнобразна</a:t>
            </a:r>
            <a:r>
              <a:rPr lang="en-US" dirty="0"/>
              <a:t> </a:t>
            </a:r>
            <a:r>
              <a:rPr lang="en-US" dirty="0" err="1"/>
              <a:t>иформацияа</a:t>
            </a:r>
            <a:r>
              <a:rPr lang="en-US" dirty="0"/>
              <a:t> </a:t>
            </a:r>
            <a:r>
              <a:rPr lang="en-US" dirty="0" err="1"/>
              <a:t>хората</a:t>
            </a:r>
            <a:r>
              <a:rPr lang="en-US" dirty="0"/>
              <a:t> (</a:t>
            </a:r>
            <a:r>
              <a:rPr lang="en-US" dirty="0" err="1"/>
              <a:t>разправия</a:t>
            </a:r>
            <a:r>
              <a:rPr lang="en-US" dirty="0"/>
              <a:t>) </a:t>
            </a:r>
          </a:p>
          <a:p>
            <a:r>
              <a:rPr lang="en-US" dirty="0" err="1"/>
              <a:t>Хжите</a:t>
            </a:r>
            <a:r>
              <a:rPr lang="en-US" dirty="0"/>
              <a:t> и </a:t>
            </a:r>
            <a:r>
              <a:rPr lang="en-US" dirty="0" err="1"/>
              <a:t>пътеките</a:t>
            </a:r>
            <a:r>
              <a:rPr lang="en-US" dirty="0"/>
              <a:t> в </a:t>
            </a:r>
            <a:r>
              <a:rPr lang="bg-BG" dirty="0"/>
              <a:t>планините</a:t>
            </a:r>
            <a:r>
              <a:rPr lang="en-US" dirty="0"/>
              <a:t> </a:t>
            </a:r>
            <a:r>
              <a:rPr lang="en-US" dirty="0" err="1"/>
              <a:t>не</a:t>
            </a:r>
            <a:r>
              <a:rPr lang="en-US" dirty="0"/>
              <a:t> </a:t>
            </a:r>
            <a:r>
              <a:rPr lang="en-US" dirty="0" err="1"/>
              <a:t>са</a:t>
            </a:r>
            <a:r>
              <a:rPr lang="en-US" dirty="0"/>
              <a:t> </a:t>
            </a:r>
            <a:r>
              <a:rPr lang="en-US" dirty="0" err="1"/>
              <a:t>обновени</a:t>
            </a:r>
            <a:r>
              <a:rPr lang="en-US" dirty="0"/>
              <a:t> и </a:t>
            </a:r>
            <a:r>
              <a:rPr lang="en-US" dirty="0" err="1"/>
              <a:t>създават</a:t>
            </a:r>
            <a:r>
              <a:rPr lang="en-US" dirty="0"/>
              <a:t> </a:t>
            </a:r>
            <a:r>
              <a:rPr lang="en-US" dirty="0" err="1"/>
              <a:t>предпоставки</a:t>
            </a:r>
            <a:r>
              <a:rPr lang="en-US" dirty="0"/>
              <a:t> </a:t>
            </a:r>
            <a:r>
              <a:rPr lang="en-US" dirty="0" err="1"/>
              <a:t>за</a:t>
            </a:r>
            <a:r>
              <a:rPr lang="en-US" dirty="0"/>
              <a:t> </a:t>
            </a:r>
            <a:r>
              <a:rPr lang="en-US" dirty="0" err="1"/>
              <a:t>инциденти</a:t>
            </a:r>
            <a:r>
              <a:rPr lang="en-US" dirty="0"/>
              <a:t>. </a:t>
            </a:r>
            <a:r>
              <a:rPr lang="en-US" dirty="0" err="1"/>
              <a:t>Към</a:t>
            </a:r>
            <a:r>
              <a:rPr lang="en-US" dirty="0"/>
              <a:t> </a:t>
            </a:r>
            <a:r>
              <a:rPr lang="en-US" dirty="0" err="1"/>
              <a:t>момента</a:t>
            </a:r>
            <a:r>
              <a:rPr lang="en-US" dirty="0"/>
              <a:t> </a:t>
            </a:r>
            <a:r>
              <a:rPr lang="en-US" dirty="0" err="1"/>
              <a:t>яма</a:t>
            </a:r>
            <a:r>
              <a:rPr lang="en-US" dirty="0"/>
              <a:t> </a:t>
            </a:r>
            <a:r>
              <a:rPr lang="en-US" dirty="0" err="1"/>
              <a:t>налично</a:t>
            </a:r>
            <a:r>
              <a:rPr lang="en-US" dirty="0"/>
              <a:t> </a:t>
            </a:r>
            <a:r>
              <a:rPr lang="en-US" dirty="0" err="1"/>
              <a:t>решение</a:t>
            </a:r>
            <a:r>
              <a:rPr lang="en-US" dirty="0"/>
              <a:t>.</a:t>
            </a:r>
          </a:p>
          <a:p>
            <a:r>
              <a:rPr lang="en-US" dirty="0" err="1"/>
              <a:t>Чрез</a:t>
            </a:r>
            <a:r>
              <a:rPr lang="en-US" dirty="0"/>
              <a:t> </a:t>
            </a:r>
            <a:r>
              <a:rPr lang="en-US" dirty="0" err="1"/>
              <a:t>следене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потока</a:t>
            </a:r>
            <a:r>
              <a:rPr lang="en-US" dirty="0"/>
              <a:t> </a:t>
            </a:r>
            <a:r>
              <a:rPr lang="en-US" dirty="0" err="1"/>
              <a:t>от</a:t>
            </a:r>
            <a:r>
              <a:rPr lang="en-US" dirty="0"/>
              <a:t> </a:t>
            </a:r>
            <a:r>
              <a:rPr lang="en-US" dirty="0" err="1"/>
              <a:t>хора</a:t>
            </a:r>
            <a:r>
              <a:rPr lang="en-US" dirty="0"/>
              <a:t> </a:t>
            </a:r>
            <a:r>
              <a:rPr lang="en-US" dirty="0" err="1"/>
              <a:t>може</a:t>
            </a:r>
            <a:r>
              <a:rPr lang="en-US" dirty="0"/>
              <a:t> </a:t>
            </a:r>
            <a:r>
              <a:rPr lang="en-US" dirty="0" err="1"/>
              <a:t>да</a:t>
            </a:r>
            <a:r>
              <a:rPr lang="en-US" dirty="0"/>
              <a:t> </a:t>
            </a:r>
            <a:r>
              <a:rPr lang="en-US" dirty="0" err="1"/>
              <a:t>се</a:t>
            </a:r>
            <a:r>
              <a:rPr lang="en-US" dirty="0"/>
              <a:t> </a:t>
            </a:r>
            <a:r>
              <a:rPr lang="en-US" dirty="0" err="1"/>
              <a:t>определи</a:t>
            </a:r>
            <a:r>
              <a:rPr lang="en-US" dirty="0"/>
              <a:t> </a:t>
            </a:r>
            <a:r>
              <a:rPr lang="en-US" dirty="0" err="1"/>
              <a:t>колко</a:t>
            </a:r>
            <a:r>
              <a:rPr lang="en-US" dirty="0"/>
              <a:t> </a:t>
            </a:r>
            <a:r>
              <a:rPr lang="en-US" dirty="0" err="1"/>
              <a:t>хора</a:t>
            </a:r>
            <a:r>
              <a:rPr lang="en-US" dirty="0"/>
              <a:t> </a:t>
            </a:r>
            <a:r>
              <a:rPr lang="en-US" dirty="0" err="1"/>
              <a:t>има</a:t>
            </a:r>
            <a:r>
              <a:rPr lang="en-US" dirty="0"/>
              <a:t> в </a:t>
            </a:r>
            <a:r>
              <a:rPr lang="en-US" dirty="0" err="1"/>
              <a:t>коя</a:t>
            </a:r>
            <a:r>
              <a:rPr lang="en-US" dirty="0"/>
              <a:t> </a:t>
            </a:r>
            <a:r>
              <a:rPr lang="en-US" dirty="0" err="1"/>
              <a:t>местност</a:t>
            </a:r>
            <a:r>
              <a:rPr lang="en-US" dirty="0"/>
              <a:t> </a:t>
            </a:r>
            <a:r>
              <a:rPr lang="en-US" dirty="0" err="1"/>
              <a:t>горе</a:t>
            </a:r>
            <a:r>
              <a:rPr lang="en-US" dirty="0"/>
              <a:t> </a:t>
            </a:r>
            <a:r>
              <a:rPr lang="en-US" dirty="0" err="1"/>
              <a:t>долу</a:t>
            </a:r>
            <a:r>
              <a:rPr lang="en-US" dirty="0"/>
              <a:t> и </a:t>
            </a:r>
            <a:r>
              <a:rPr lang="en-US" dirty="0" err="1"/>
              <a:t>би</a:t>
            </a:r>
            <a:r>
              <a:rPr lang="en-US" dirty="0"/>
              <a:t> </a:t>
            </a:r>
            <a:r>
              <a:rPr lang="en-US" dirty="0" err="1"/>
              <a:t>могло</a:t>
            </a:r>
            <a:r>
              <a:rPr lang="en-US" dirty="0"/>
              <a:t> </a:t>
            </a:r>
            <a:r>
              <a:rPr lang="en-US" dirty="0" err="1"/>
              <a:t>да</a:t>
            </a:r>
            <a:r>
              <a:rPr lang="en-US" dirty="0"/>
              <a:t> </a:t>
            </a:r>
            <a:r>
              <a:rPr lang="en-US" dirty="0" err="1"/>
              <a:t>се</a:t>
            </a:r>
            <a:r>
              <a:rPr lang="en-US" dirty="0"/>
              <a:t> </a:t>
            </a:r>
            <a:r>
              <a:rPr lang="en-US" dirty="0" err="1"/>
              <a:t>действа</a:t>
            </a:r>
            <a:r>
              <a:rPr lang="en-US" dirty="0"/>
              <a:t> </a:t>
            </a:r>
            <a:r>
              <a:rPr lang="en-US" dirty="0" err="1"/>
              <a:t>подобаващо</a:t>
            </a:r>
            <a:r>
              <a:rPr lang="en-US" dirty="0"/>
              <a:t> </a:t>
            </a:r>
            <a:r>
              <a:rPr lang="en-US" dirty="0" err="1"/>
              <a:t>за</a:t>
            </a:r>
            <a:r>
              <a:rPr lang="en-US" dirty="0"/>
              <a:t> </a:t>
            </a:r>
            <a:r>
              <a:rPr lang="en-US" dirty="0" err="1"/>
              <a:t>да</a:t>
            </a:r>
            <a:r>
              <a:rPr lang="en-US" dirty="0"/>
              <a:t> </a:t>
            </a:r>
            <a:r>
              <a:rPr lang="en-US" dirty="0" err="1"/>
              <a:t>се</a:t>
            </a:r>
            <a:r>
              <a:rPr lang="en-US" dirty="0"/>
              <a:t> </a:t>
            </a:r>
            <a:r>
              <a:rPr lang="en-US" dirty="0" err="1"/>
              <a:t>ограни</a:t>
            </a:r>
            <a:r>
              <a:rPr lang="bg-BG" dirty="0"/>
              <a:t>ч</a:t>
            </a:r>
            <a:r>
              <a:rPr lang="en-US" dirty="0" err="1"/>
              <a:t>ат</a:t>
            </a:r>
            <a:r>
              <a:rPr lang="en-US" dirty="0"/>
              <a:t> </a:t>
            </a:r>
            <a:r>
              <a:rPr lang="en-US" dirty="0" err="1"/>
              <a:t>инцидентите</a:t>
            </a:r>
            <a:r>
              <a:rPr lang="en-US" dirty="0"/>
              <a:t>.</a:t>
            </a:r>
            <a:r>
              <a:rPr lang="bg-BG" dirty="0"/>
              <a:t> </a:t>
            </a:r>
          </a:p>
          <a:p>
            <a:endParaRPr lang="bg-BG" dirty="0"/>
          </a:p>
          <a:p>
            <a:endParaRPr lang="bg-BG" dirty="0"/>
          </a:p>
          <a:p>
            <a:pPr marL="171450" indent="-171450">
              <a:buFontTx/>
              <a:buChar char="-"/>
            </a:pPr>
            <a:r>
              <a:rPr lang="bg-BG" dirty="0"/>
              <a:t>Проблемът в момента е разделената информация притежавана от различни</a:t>
            </a:r>
            <a:r>
              <a:rPr lang="en-US" dirty="0"/>
              <a:t> </a:t>
            </a:r>
            <a:r>
              <a:rPr lang="bg-BG" dirty="0"/>
              <a:t>субекти, което прави намирането и трудоемко и дори невъзможно в някои случаи.</a:t>
            </a:r>
          </a:p>
          <a:p>
            <a:pPr marL="171450" indent="-171450">
              <a:buFontTx/>
              <a:buChar char="-"/>
            </a:pPr>
            <a:r>
              <a:rPr lang="bg-BG" dirty="0"/>
              <a:t>Към момента единствения вариант е да се търси информация специално за нещото което е нужно (да се извършва допълнително проучване от страна на държавата за състоянието на създадените от човека неща като пътеки и хижи)  или (от страната на гражданите да търсят в различни източници).</a:t>
            </a:r>
          </a:p>
          <a:p>
            <a:endParaRPr lang="bg-BG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737151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bg-BG" dirty="0"/>
              <a:t>Целта на проекта ни е да обединим няколко източника на информация за да се намалят опасни ситуации в планината. Като по този начин се увеличи безопасния туризъм </a:t>
            </a:r>
          </a:p>
          <a:p>
            <a:r>
              <a:rPr lang="bg-BG" dirty="0"/>
              <a:t>От една страна да улесни хората като им предоставя обединена информация и от друга да информира държавните (институции?) за състоянието на планините????</a:t>
            </a:r>
          </a:p>
          <a:p>
            <a:endParaRPr lang="bg-BG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bg-BG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dirty="0"/>
              <a:t>- Целта на проекта е да улесни обществото и държавата като комбинира няколко източника на информация относно туризъма в България. </a:t>
            </a:r>
            <a:r>
              <a:rPr lang="en-US" dirty="0"/>
              <a:t> </a:t>
            </a:r>
            <a:r>
              <a:rPr lang="bg-BG" dirty="0"/>
              <a:t>Платформата ще позволява достъпен и безопасен туризъм в планината като концентрира данни генерирани от граждански организации и гражданите.</a:t>
            </a:r>
            <a:endParaRPr lang="en-US" dirty="0"/>
          </a:p>
          <a:p>
            <a:endParaRPr lang="bg-BG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bg-BG" dirty="0"/>
              <a:t>Нашето решение се стреми да обедини информация за обстановката в планините като я предостави на гражданите и държавата. Чрез взимане на информация от сензори в планините, информация от сайтове с мнения на потребители за дадена пътека или хижа и генерирани от организации със специфична насока.</a:t>
            </a:r>
          </a:p>
          <a:p>
            <a:pPr marL="171450" indent="-171450">
              <a:buFontTx/>
              <a:buChar char="-"/>
            </a:pPr>
            <a:r>
              <a:rPr lang="bg-BG" dirty="0"/>
              <a:t>/</a:t>
            </a:r>
          </a:p>
          <a:p>
            <a:pPr marL="171450" indent="-171450">
              <a:buFontTx/>
              <a:buChar char="-"/>
            </a:pPr>
            <a:r>
              <a:rPr lang="bg-BG" dirty="0"/>
              <a:t>/</a:t>
            </a:r>
          </a:p>
          <a:p>
            <a:pPr marL="171450" indent="-171450">
              <a:buFontTx/>
              <a:buChar char="-"/>
            </a:pPr>
            <a:r>
              <a:rPr lang="bg-BG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158398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bg-BG" dirty="0"/>
              <a:t>В планината се разполагат на вече съществуващи пътеки сензори за движение като информацията се изпраща в база. Също така се </a:t>
            </a:r>
            <a:r>
              <a:rPr lang="bg-BG" dirty="0" err="1"/>
              <a:t>скрейпва</a:t>
            </a:r>
            <a:r>
              <a:rPr lang="bg-BG" dirty="0"/>
              <a:t> информация за метеорологичната обстановка от граждански и държавни </a:t>
            </a:r>
            <a:r>
              <a:rPr lang="bg-BG" dirty="0" err="1"/>
              <a:t>органицации</a:t>
            </a:r>
            <a:r>
              <a:rPr lang="bg-BG" dirty="0"/>
              <a:t> публикувани в интернет страниците им. </a:t>
            </a:r>
          </a:p>
          <a:p>
            <a:pPr marL="171450" indent="-171450">
              <a:buFontTx/>
              <a:buChar char="-"/>
            </a:pPr>
            <a:r>
              <a:rPr lang="bg-BG" dirty="0"/>
              <a:t>/</a:t>
            </a:r>
          </a:p>
          <a:p>
            <a:pPr marL="171450" indent="-171450">
              <a:buFontTx/>
              <a:buChar char="-"/>
            </a:pPr>
            <a:r>
              <a:rPr lang="bg-BG" dirty="0"/>
              <a:t>/</a:t>
            </a:r>
          </a:p>
          <a:p>
            <a:pPr marL="171450" indent="-171450">
              <a:buFontTx/>
              <a:buChar char="-"/>
            </a:pPr>
            <a:r>
              <a:rPr lang="bg-BG" dirty="0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21396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365025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0.png"/><Relationship Id="rId3" Type="http://schemas.openxmlformats.org/officeDocument/2006/relationships/image" Target="../media/image9.png"/><Relationship Id="rId7" Type="http://schemas.openxmlformats.org/officeDocument/2006/relationships/image" Target="../media/image4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image" Target="../media/image18.png"/><Relationship Id="rId5" Type="http://schemas.openxmlformats.org/officeDocument/2006/relationships/image" Target="../media/image11.png"/><Relationship Id="rId10" Type="http://schemas.openxmlformats.org/officeDocument/2006/relationships/image" Target="../media/image13.png"/><Relationship Id="rId4" Type="http://schemas.openxmlformats.org/officeDocument/2006/relationships/image" Target="../media/image14.png"/><Relationship Id="rId9" Type="http://schemas.openxmlformats.org/officeDocument/2006/relationships/image" Target="../media/image17.png"/><Relationship Id="rId1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/>
          <p:cNvSpPr txBox="1"/>
          <p:nvPr/>
        </p:nvSpPr>
        <p:spPr>
          <a:xfrm>
            <a:off x="2300325" y="2783700"/>
            <a:ext cx="13687350" cy="1939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079"/>
              </a:lnSpc>
            </a:pPr>
            <a:r>
              <a:rPr lang="en-US" sz="134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Mountains4All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752624" y="4622175"/>
            <a:ext cx="10953975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12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De[Debuggers]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922625" y="3444825"/>
            <a:ext cx="14442750" cy="302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60"/>
              </a:lnSpc>
            </a:pPr>
            <a:r>
              <a:rPr lang="en-US" sz="11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Благодаря</a:t>
            </a:r>
            <a:r>
              <a:rPr lang="en-US" sz="11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</a:t>
            </a:r>
            <a:r>
              <a:rPr lang="en-US" sz="11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вниманието</a:t>
            </a:r>
            <a:r>
              <a:rPr lang="en-US" sz="11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291625" y="879246"/>
            <a:ext cx="13704750" cy="769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7"/>
              </a:lnSpc>
            </a:pPr>
            <a:r>
              <a:rPr lang="en-US" sz="5039" b="1" dirty="0" err="1">
                <a:solidFill>
                  <a:srgbClr val="F9F0D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Сълита</a:t>
            </a:r>
            <a:r>
              <a:rPr lang="en-US" sz="5039" b="1" dirty="0">
                <a:solidFill>
                  <a:srgbClr val="F9F0D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39" b="1" dirty="0" err="1">
                <a:solidFill>
                  <a:srgbClr val="F9F0D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</a:t>
            </a:r>
            <a:r>
              <a:rPr lang="en-US" sz="5039" b="1" dirty="0">
                <a:solidFill>
                  <a:srgbClr val="F9F0D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39" b="1" dirty="0" err="1">
                <a:solidFill>
                  <a:srgbClr val="F9F0D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използване</a:t>
            </a:r>
            <a:r>
              <a:rPr lang="en-US" sz="5039" b="1" dirty="0">
                <a:solidFill>
                  <a:srgbClr val="F9F0D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4" name="Freeform 4"/>
          <p:cNvSpPr/>
          <p:nvPr/>
        </p:nvSpPr>
        <p:spPr>
          <a:xfrm>
            <a:off x="158900" y="2538106"/>
            <a:ext cx="2531696" cy="2509446"/>
          </a:xfrm>
          <a:custGeom>
            <a:avLst/>
            <a:gdLst/>
            <a:ahLst/>
            <a:cxnLst/>
            <a:rect l="l" t="t" r="r" b="b"/>
            <a:pathLst>
              <a:path w="2531696" h="2509446">
                <a:moveTo>
                  <a:pt x="0" y="0"/>
                </a:moveTo>
                <a:lnTo>
                  <a:pt x="2531696" y="0"/>
                </a:lnTo>
                <a:lnTo>
                  <a:pt x="2531696" y="2509446"/>
                </a:lnTo>
                <a:lnTo>
                  <a:pt x="0" y="25094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93500" y="5498050"/>
            <a:ext cx="3331348" cy="4047104"/>
          </a:xfrm>
          <a:custGeom>
            <a:avLst/>
            <a:gdLst/>
            <a:ahLst/>
            <a:cxnLst/>
            <a:rect l="l" t="t" r="r" b="b"/>
            <a:pathLst>
              <a:path w="3331348" h="4047104">
                <a:moveTo>
                  <a:pt x="0" y="0"/>
                </a:moveTo>
                <a:lnTo>
                  <a:pt x="3331348" y="0"/>
                </a:lnTo>
                <a:lnTo>
                  <a:pt x="3331348" y="4047104"/>
                </a:lnTo>
                <a:lnTo>
                  <a:pt x="0" y="40471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1632" t="-67068" r="-83434" b="-51119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3824850" y="6319944"/>
            <a:ext cx="3043952" cy="3017200"/>
          </a:xfrm>
          <a:custGeom>
            <a:avLst/>
            <a:gdLst/>
            <a:ahLst/>
            <a:cxnLst/>
            <a:rect l="l" t="t" r="r" b="b"/>
            <a:pathLst>
              <a:path w="3043952" h="3017200">
                <a:moveTo>
                  <a:pt x="0" y="0"/>
                </a:moveTo>
                <a:lnTo>
                  <a:pt x="3043952" y="0"/>
                </a:lnTo>
                <a:lnTo>
                  <a:pt x="3043952" y="3017200"/>
                </a:lnTo>
                <a:lnTo>
                  <a:pt x="0" y="30172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947850" y="6005840"/>
            <a:ext cx="3331348" cy="3331308"/>
          </a:xfrm>
          <a:custGeom>
            <a:avLst/>
            <a:gdLst/>
            <a:ahLst/>
            <a:cxnLst/>
            <a:rect l="l" t="t" r="r" b="b"/>
            <a:pathLst>
              <a:path w="3331348" h="3331308">
                <a:moveTo>
                  <a:pt x="0" y="0"/>
                </a:moveTo>
                <a:lnTo>
                  <a:pt x="3331348" y="0"/>
                </a:lnTo>
                <a:lnTo>
                  <a:pt x="3331348" y="3331308"/>
                </a:lnTo>
                <a:lnTo>
                  <a:pt x="0" y="333130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0279200" y="5964826"/>
            <a:ext cx="3443650" cy="3413354"/>
          </a:xfrm>
          <a:custGeom>
            <a:avLst/>
            <a:gdLst/>
            <a:ahLst/>
            <a:cxnLst/>
            <a:rect l="l" t="t" r="r" b="b"/>
            <a:pathLst>
              <a:path w="3443650" h="3413354">
                <a:moveTo>
                  <a:pt x="0" y="0"/>
                </a:moveTo>
                <a:lnTo>
                  <a:pt x="3443650" y="0"/>
                </a:lnTo>
                <a:lnTo>
                  <a:pt x="3443650" y="3413354"/>
                </a:lnTo>
                <a:lnTo>
                  <a:pt x="0" y="341335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3575250" y="5711106"/>
            <a:ext cx="3955548" cy="3920782"/>
          </a:xfrm>
          <a:custGeom>
            <a:avLst/>
            <a:gdLst/>
            <a:ahLst/>
            <a:cxnLst/>
            <a:rect l="l" t="t" r="r" b="b"/>
            <a:pathLst>
              <a:path w="3955548" h="3920782">
                <a:moveTo>
                  <a:pt x="0" y="0"/>
                </a:moveTo>
                <a:lnTo>
                  <a:pt x="3955548" y="0"/>
                </a:lnTo>
                <a:lnTo>
                  <a:pt x="3955548" y="3920782"/>
                </a:lnTo>
                <a:lnTo>
                  <a:pt x="0" y="392078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2690604" y="2493572"/>
            <a:ext cx="3215350" cy="2790400"/>
          </a:xfrm>
          <a:custGeom>
            <a:avLst/>
            <a:gdLst/>
            <a:ahLst/>
            <a:cxnLst/>
            <a:rect l="l" t="t" r="r" b="b"/>
            <a:pathLst>
              <a:path w="3215350" h="2790400">
                <a:moveTo>
                  <a:pt x="0" y="0"/>
                </a:moveTo>
                <a:lnTo>
                  <a:pt x="3215350" y="0"/>
                </a:lnTo>
                <a:lnTo>
                  <a:pt x="3215350" y="2790400"/>
                </a:lnTo>
                <a:lnTo>
                  <a:pt x="0" y="2790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7614" b="-7614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6071294" y="2283674"/>
            <a:ext cx="2770760" cy="2404578"/>
          </a:xfrm>
          <a:custGeom>
            <a:avLst/>
            <a:gdLst/>
            <a:ahLst/>
            <a:cxnLst/>
            <a:rect l="l" t="t" r="r" b="b"/>
            <a:pathLst>
              <a:path w="2770760" h="2404578">
                <a:moveTo>
                  <a:pt x="0" y="0"/>
                </a:moveTo>
                <a:lnTo>
                  <a:pt x="2770760" y="0"/>
                </a:lnTo>
                <a:lnTo>
                  <a:pt x="2770760" y="2404578"/>
                </a:lnTo>
                <a:lnTo>
                  <a:pt x="0" y="240457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t="-7614" b="-7614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8942546" y="2593522"/>
            <a:ext cx="2985072" cy="2590526"/>
          </a:xfrm>
          <a:custGeom>
            <a:avLst/>
            <a:gdLst/>
            <a:ahLst/>
            <a:cxnLst/>
            <a:rect l="l" t="t" r="r" b="b"/>
            <a:pathLst>
              <a:path w="2985072" h="2590526">
                <a:moveTo>
                  <a:pt x="0" y="0"/>
                </a:moveTo>
                <a:lnTo>
                  <a:pt x="2985072" y="0"/>
                </a:lnTo>
                <a:lnTo>
                  <a:pt x="2985072" y="2590526"/>
                </a:lnTo>
                <a:lnTo>
                  <a:pt x="0" y="2590526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t="-7615" b="-7615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1351198" y="2182100"/>
            <a:ext cx="3933122" cy="3413350"/>
          </a:xfrm>
          <a:custGeom>
            <a:avLst/>
            <a:gdLst/>
            <a:ahLst/>
            <a:cxnLst/>
            <a:rect l="l" t="t" r="r" b="b"/>
            <a:pathLst>
              <a:path w="3933122" h="3413350">
                <a:moveTo>
                  <a:pt x="0" y="0"/>
                </a:moveTo>
                <a:lnTo>
                  <a:pt x="3933122" y="0"/>
                </a:lnTo>
                <a:lnTo>
                  <a:pt x="3933122" y="3413350"/>
                </a:lnTo>
                <a:lnTo>
                  <a:pt x="0" y="3413350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t="-7613" b="-7613"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4510600" y="1850796"/>
            <a:ext cx="3623290" cy="3591446"/>
          </a:xfrm>
          <a:custGeom>
            <a:avLst/>
            <a:gdLst/>
            <a:ahLst/>
            <a:cxnLst/>
            <a:rect l="l" t="t" r="r" b="b"/>
            <a:pathLst>
              <a:path w="3623290" h="3591446">
                <a:moveTo>
                  <a:pt x="0" y="0"/>
                </a:moveTo>
                <a:lnTo>
                  <a:pt x="3623290" y="0"/>
                </a:lnTo>
                <a:lnTo>
                  <a:pt x="3623290" y="3591446"/>
                </a:lnTo>
                <a:lnTo>
                  <a:pt x="0" y="3591446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-1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r>
              <a:rPr lang="bg-BG" sz="1800">
                <a:solidFill>
                  <a:schemeClr val="bg1"/>
                </a:solidFill>
                <a:latin typeface="Montserrat" panose="00000500000000000000" pitchFamily="2" charset="0"/>
                <a:cs typeface="Arial" panose="020B0604020202020204" pitchFamily="34" charset="0"/>
              </a:rPr>
              <a:t>Лесен достъп</a:t>
            </a:r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0" y="-1"/>
            <a:ext cx="4540334" cy="10492225"/>
          </a:xfrm>
          <a:custGeom>
            <a:avLst/>
            <a:gdLst/>
            <a:ahLst/>
            <a:cxnLst/>
            <a:rect l="l" t="t" r="r" b="b"/>
            <a:pathLst>
              <a:path w="4540334" h="10492225">
                <a:moveTo>
                  <a:pt x="0" y="0"/>
                </a:moveTo>
                <a:lnTo>
                  <a:pt x="4540334" y="0"/>
                </a:lnTo>
                <a:lnTo>
                  <a:pt x="4540334" y="10492225"/>
                </a:lnTo>
                <a:lnTo>
                  <a:pt x="0" y="104922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232543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675082" y="-1"/>
            <a:ext cx="6846982" cy="10492225"/>
          </a:xfrm>
          <a:custGeom>
            <a:avLst/>
            <a:gdLst/>
            <a:ahLst/>
            <a:cxnLst/>
            <a:rect l="l" t="t" r="r" b="b"/>
            <a:pathLst>
              <a:path w="6846982" h="10492225">
                <a:moveTo>
                  <a:pt x="0" y="0"/>
                </a:moveTo>
                <a:lnTo>
                  <a:pt x="6846982" y="0"/>
                </a:lnTo>
                <a:lnTo>
                  <a:pt x="6846982" y="10492225"/>
                </a:lnTo>
                <a:lnTo>
                  <a:pt x="0" y="104922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0514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514600" y="852487"/>
            <a:ext cx="13906500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  <a:spcBef>
                <a:spcPct val="0"/>
              </a:spcBef>
            </a:pPr>
            <a:r>
              <a:rPr lang="en-US" sz="8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Проблемът</a:t>
            </a:r>
            <a:r>
              <a:rPr lang="en-US" sz="80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и </a:t>
            </a:r>
            <a:r>
              <a:rPr lang="en-US" sz="8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настоящите</a:t>
            </a:r>
            <a:r>
              <a:rPr lang="en-US" sz="80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8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решения</a:t>
            </a:r>
            <a:endParaRPr lang="en-US" sz="80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155853-364D-D5A6-A361-175575781ED3}"/>
              </a:ext>
            </a:extLst>
          </p:cNvPr>
          <p:cNvSpPr txBox="1"/>
          <p:nvPr/>
        </p:nvSpPr>
        <p:spPr>
          <a:xfrm>
            <a:off x="2510724" y="4167187"/>
            <a:ext cx="139065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bg-BG" sz="4400" dirty="0">
                <a:solidFill>
                  <a:schemeClr val="bg1"/>
                </a:solidFill>
                <a:latin typeface="Montserrat" panose="00000500000000000000" pitchFamily="2" charset="0"/>
                <a:cs typeface="Arial" panose="020B0604020202020204" pitchFamily="34" charset="0"/>
              </a:rPr>
              <a:t>Разпръснатата информация относно планините и по-специфично туризъма.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bg-BG" sz="4400" dirty="0">
                <a:solidFill>
                  <a:schemeClr val="bg1"/>
                </a:solidFill>
                <a:latin typeface="Montserrat" panose="00000500000000000000" pitchFamily="2" charset="0"/>
                <a:cs typeface="Arial" panose="020B0604020202020204" pitchFamily="34" charset="0"/>
              </a:rPr>
              <a:t>Към момента решението е да се влиза в отделни източници на информация.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bg-BG" sz="4400" dirty="0">
              <a:solidFill>
                <a:schemeClr val="bg1"/>
              </a:solidFill>
              <a:latin typeface="Montserrat" panose="00000500000000000000" pitchFamily="2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868100" y="3963098"/>
            <a:ext cx="5271296" cy="5271204"/>
          </a:xfrm>
          <a:custGeom>
            <a:avLst/>
            <a:gdLst/>
            <a:ahLst/>
            <a:cxnLst/>
            <a:rect l="l" t="t" r="r" b="b"/>
            <a:pathLst>
              <a:path w="5271296" h="5271204">
                <a:moveTo>
                  <a:pt x="0" y="0"/>
                </a:moveTo>
                <a:lnTo>
                  <a:pt x="5271296" y="0"/>
                </a:lnTo>
                <a:lnTo>
                  <a:pt x="5271296" y="5271204"/>
                </a:lnTo>
                <a:lnTo>
                  <a:pt x="0" y="52712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562600" y="730412"/>
            <a:ext cx="11206823" cy="1474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519"/>
              </a:lnSpc>
            </a:pPr>
            <a:r>
              <a:rPr lang="en-US" sz="115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</a:t>
            </a:r>
            <a:r>
              <a:rPr lang="en-US" sz="115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</a:t>
            </a:r>
            <a:r>
              <a:rPr lang="en-US" sz="115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проекта</a:t>
            </a:r>
            <a:endParaRPr lang="en-US" sz="115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990950" y="3004883"/>
            <a:ext cx="13172849" cy="27084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4400" dirty="0">
                <a:solidFill>
                  <a:schemeClr val="bg1"/>
                </a:solidFill>
                <a:latin typeface="Montserrat" panose="00000500000000000000" pitchFamily="2" charset="0"/>
                <a:cs typeface="Arial" panose="020B0604020202020204" pitchFamily="34" charset="0"/>
              </a:rPr>
              <a:t>Лесен достъп до обединена информация за планинските условия.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4400" dirty="0">
                <a:solidFill>
                  <a:schemeClr val="bg1"/>
                </a:solidFill>
                <a:latin typeface="Montserrat" panose="00000500000000000000" pitchFamily="2" charset="0"/>
                <a:cs typeface="Arial" panose="020B0604020202020204" pitchFamily="34" charset="0"/>
              </a:rPr>
              <a:t> Подобряване на взаимодействието между обществото и държавата.</a:t>
            </a:r>
            <a:endParaRPr lang="en-US" sz="4400" dirty="0">
              <a:solidFill>
                <a:schemeClr val="bg1"/>
              </a:solidFill>
              <a:latin typeface="Montserrat" panose="00000500000000000000" pitchFamily="2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18143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978663" y="1021073"/>
            <a:ext cx="16136383" cy="1339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81"/>
              </a:lnSpc>
            </a:pPr>
            <a:r>
              <a:rPr lang="bg-BG" sz="116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Нашето</a:t>
            </a:r>
            <a:r>
              <a:rPr lang="en-US" sz="116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6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решение</a:t>
            </a:r>
            <a:endParaRPr lang="en-US" sz="116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reeform 4"/>
          <p:cNvSpPr/>
          <p:nvPr/>
        </p:nvSpPr>
        <p:spPr>
          <a:xfrm rot="-10800000" flipH="1">
            <a:off x="-230193" y="8775183"/>
            <a:ext cx="5309302" cy="1580079"/>
          </a:xfrm>
          <a:custGeom>
            <a:avLst/>
            <a:gdLst/>
            <a:ahLst/>
            <a:cxnLst/>
            <a:rect l="l" t="t" r="r" b="b"/>
            <a:pathLst>
              <a:path w="5309302" h="1580079">
                <a:moveTo>
                  <a:pt x="5309302" y="0"/>
                </a:moveTo>
                <a:lnTo>
                  <a:pt x="0" y="0"/>
                </a:lnTo>
                <a:lnTo>
                  <a:pt x="0" y="1580079"/>
                </a:lnTo>
                <a:lnTo>
                  <a:pt x="5309302" y="1580079"/>
                </a:lnTo>
                <a:lnTo>
                  <a:pt x="5309302" y="0"/>
                </a:lnTo>
                <a:close/>
              </a:path>
            </a:pathLst>
          </a:custGeom>
          <a:blipFill>
            <a:blip r:embed="rId4"/>
            <a:stretch>
              <a:fillRect r="-87105" b="-336896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Freeform 5"/>
          <p:cNvSpPr/>
          <p:nvPr/>
        </p:nvSpPr>
        <p:spPr>
          <a:xfrm flipH="1" flipV="1">
            <a:off x="15495554" y="-40233"/>
            <a:ext cx="2792446" cy="1557854"/>
          </a:xfrm>
          <a:custGeom>
            <a:avLst/>
            <a:gdLst/>
            <a:ahLst/>
            <a:cxnLst/>
            <a:rect l="l" t="t" r="r" b="b"/>
            <a:pathLst>
              <a:path w="2792446" h="1557854">
                <a:moveTo>
                  <a:pt x="2792446" y="1557854"/>
                </a:moveTo>
                <a:lnTo>
                  <a:pt x="0" y="1557854"/>
                </a:lnTo>
                <a:lnTo>
                  <a:pt x="0" y="0"/>
                </a:lnTo>
                <a:lnTo>
                  <a:pt x="2792446" y="0"/>
                </a:lnTo>
                <a:lnTo>
                  <a:pt x="2792446" y="1557854"/>
                </a:lnTo>
                <a:close/>
              </a:path>
            </a:pathLst>
          </a:custGeom>
          <a:blipFill>
            <a:blip r:embed="rId4"/>
            <a:stretch>
              <a:fillRect t="-244602" r="-17664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581654" y="173123"/>
            <a:ext cx="2794018" cy="2769462"/>
          </a:xfrm>
          <a:custGeom>
            <a:avLst/>
            <a:gdLst/>
            <a:ahLst/>
            <a:cxnLst/>
            <a:rect l="l" t="t" r="r" b="b"/>
            <a:pathLst>
              <a:path w="2794018" h="2769462">
                <a:moveTo>
                  <a:pt x="0" y="0"/>
                </a:moveTo>
                <a:lnTo>
                  <a:pt x="2794018" y="0"/>
                </a:lnTo>
                <a:lnTo>
                  <a:pt x="2794018" y="2769462"/>
                </a:lnTo>
                <a:lnTo>
                  <a:pt x="0" y="27694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1926519" y="5660157"/>
            <a:ext cx="7138070" cy="5861269"/>
          </a:xfrm>
          <a:custGeom>
            <a:avLst/>
            <a:gdLst/>
            <a:ahLst/>
            <a:cxnLst/>
            <a:rect l="l" t="t" r="r" b="b"/>
            <a:pathLst>
              <a:path w="7138070" h="5861269">
                <a:moveTo>
                  <a:pt x="0" y="0"/>
                </a:moveTo>
                <a:lnTo>
                  <a:pt x="7138070" y="0"/>
                </a:lnTo>
                <a:lnTo>
                  <a:pt x="7138070" y="5861269"/>
                </a:lnTo>
                <a:lnTo>
                  <a:pt x="0" y="586126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52749" t="-113900"/>
            </a:stretch>
          </a:blipFill>
        </p:spPr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7AAB5C-4027-6FAD-302E-75DC3632DBF6}"/>
              </a:ext>
            </a:extLst>
          </p:cNvPr>
          <p:cNvSpPr txBox="1"/>
          <p:nvPr/>
        </p:nvSpPr>
        <p:spPr>
          <a:xfrm>
            <a:off x="1066800" y="2942585"/>
            <a:ext cx="15925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3200" dirty="0">
                <a:solidFill>
                  <a:schemeClr val="bg1"/>
                </a:solidFill>
                <a:latin typeface="Montserrat" panose="00000500000000000000" pitchFamily="2" charset="0"/>
                <a:cs typeface="Arial" panose="020B0604020202020204" pitchFamily="34" charset="0"/>
              </a:rPr>
              <a:t>Обединяване на различни източници в един продукт.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3200" dirty="0">
                <a:solidFill>
                  <a:schemeClr val="bg1"/>
                </a:solidFill>
                <a:latin typeface="Montserrat" panose="00000500000000000000" pitchFamily="2" charset="0"/>
                <a:cs typeface="Arial" panose="020B0604020202020204" pitchFamily="34" charset="0"/>
              </a:rPr>
              <a:t>Улесняване на намирането на информация за хижите, пътеките и опасностите.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3200" dirty="0">
                <a:solidFill>
                  <a:schemeClr val="bg1"/>
                </a:solidFill>
                <a:latin typeface="Montserrat" panose="00000500000000000000" pitchFamily="2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sz="3200" dirty="0">
                <a:solidFill>
                  <a:schemeClr val="bg1"/>
                </a:solidFill>
                <a:latin typeface="Montserrat" panose="00000500000000000000" pitchFamily="2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sz="3200" dirty="0">
              <a:solidFill>
                <a:schemeClr val="bg1"/>
              </a:solidFill>
              <a:latin typeface="Montserrat" panose="00000500000000000000" pitchFamily="2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4866751" cy="10287000"/>
          </a:xfrm>
          <a:custGeom>
            <a:avLst/>
            <a:gdLst/>
            <a:ahLst/>
            <a:cxnLst/>
            <a:rect l="l" t="t" r="r" b="b"/>
            <a:pathLst>
              <a:path w="4866751" h="10287000">
                <a:moveTo>
                  <a:pt x="0" y="0"/>
                </a:moveTo>
                <a:lnTo>
                  <a:pt x="4866751" y="0"/>
                </a:lnTo>
                <a:lnTo>
                  <a:pt x="48667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204170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866751" y="626533"/>
            <a:ext cx="12082620" cy="1090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80"/>
              </a:lnSpc>
            </a:pPr>
            <a:r>
              <a:rPr lang="en-US" sz="8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Как</a:t>
            </a:r>
            <a:r>
              <a:rPr lang="en-US" sz="8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8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работи</a:t>
            </a:r>
            <a:r>
              <a:rPr lang="en-US" sz="8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8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проекта</a:t>
            </a:r>
            <a:r>
              <a:rPr lang="en-US" sz="8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5" name="Freeform 5"/>
          <p:cNvSpPr/>
          <p:nvPr/>
        </p:nvSpPr>
        <p:spPr>
          <a:xfrm>
            <a:off x="9374189" y="-12700"/>
            <a:ext cx="9144000" cy="4416475"/>
          </a:xfrm>
          <a:custGeom>
            <a:avLst/>
            <a:gdLst/>
            <a:ahLst/>
            <a:cxnLst/>
            <a:rect l="l" t="t" r="r" b="b"/>
            <a:pathLst>
              <a:path w="9144000" h="4416475">
                <a:moveTo>
                  <a:pt x="0" y="0"/>
                </a:moveTo>
                <a:lnTo>
                  <a:pt x="9144000" y="0"/>
                </a:lnTo>
                <a:lnTo>
                  <a:pt x="9144000" y="4416475"/>
                </a:lnTo>
                <a:lnTo>
                  <a:pt x="0" y="44164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1890" b="-132923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673889" y="8068363"/>
            <a:ext cx="4844300" cy="2218637"/>
          </a:xfrm>
          <a:custGeom>
            <a:avLst/>
            <a:gdLst/>
            <a:ahLst/>
            <a:cxnLst/>
            <a:rect l="l" t="t" r="r" b="b"/>
            <a:pathLst>
              <a:path w="4844300" h="2218637">
                <a:moveTo>
                  <a:pt x="0" y="0"/>
                </a:moveTo>
                <a:lnTo>
                  <a:pt x="4844300" y="0"/>
                </a:lnTo>
                <a:lnTo>
                  <a:pt x="4844300" y="2218637"/>
                </a:lnTo>
                <a:lnTo>
                  <a:pt x="0" y="22186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1890" t="-145638"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-1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5012095" y="3169395"/>
            <a:ext cx="8494000" cy="5932995"/>
            <a:chOff x="0" y="0"/>
            <a:chExt cx="15163800" cy="10591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163800" cy="10591800"/>
            </a:xfrm>
            <a:custGeom>
              <a:avLst/>
              <a:gdLst/>
              <a:ahLst/>
              <a:cxnLst/>
              <a:rect l="l" t="t" r="r" b="b"/>
              <a:pathLst>
                <a:path w="15163800" h="10591800">
                  <a:moveTo>
                    <a:pt x="15163800" y="254000"/>
                  </a:moveTo>
                  <a:lnTo>
                    <a:pt x="15163800" y="10337800"/>
                  </a:lnTo>
                  <a:cubicBezTo>
                    <a:pt x="15163800" y="10478135"/>
                    <a:pt x="15050136" y="10591800"/>
                    <a:pt x="14909800" y="10591800"/>
                  </a:cubicBezTo>
                  <a:lnTo>
                    <a:pt x="254000" y="10591800"/>
                  </a:lnTo>
                  <a:cubicBezTo>
                    <a:pt x="113665" y="10591800"/>
                    <a:pt x="0" y="10478135"/>
                    <a:pt x="0" y="10337800"/>
                  </a:cubicBezTo>
                  <a:lnTo>
                    <a:pt x="0" y="254000"/>
                  </a:lnTo>
                  <a:cubicBezTo>
                    <a:pt x="0" y="113665"/>
                    <a:pt x="113665" y="0"/>
                    <a:pt x="254000" y="0"/>
                  </a:cubicBezTo>
                  <a:lnTo>
                    <a:pt x="14909800" y="0"/>
                  </a:lnTo>
                  <a:cubicBezTo>
                    <a:pt x="15050136" y="0"/>
                    <a:pt x="15163800" y="113665"/>
                    <a:pt x="15163800" y="254000"/>
                  </a:cubicBezTo>
                  <a:close/>
                </a:path>
              </a:pathLst>
            </a:custGeom>
            <a:blipFill>
              <a:blip r:embed="rId4"/>
              <a:stretch>
                <a:fillRect l="-2321" r="-2321"/>
              </a:stretch>
            </a:blipFill>
            <a:ln w="57150" cap="sq">
              <a:solidFill>
                <a:srgbClr val="FF5669"/>
              </a:solidFill>
              <a:prstDash val="solid"/>
              <a:miter/>
            </a:ln>
          </p:spPr>
        </p:sp>
      </p:grpSp>
      <p:sp>
        <p:nvSpPr>
          <p:cNvPr id="6" name="Freeform 6"/>
          <p:cNvSpPr/>
          <p:nvPr/>
        </p:nvSpPr>
        <p:spPr>
          <a:xfrm>
            <a:off x="12229891" y="6478544"/>
            <a:ext cx="3125627" cy="3808456"/>
          </a:xfrm>
          <a:custGeom>
            <a:avLst/>
            <a:gdLst/>
            <a:ahLst/>
            <a:cxnLst/>
            <a:rect l="l" t="t" r="r" b="b"/>
            <a:pathLst>
              <a:path w="3125627" h="3808456">
                <a:moveTo>
                  <a:pt x="0" y="0"/>
                </a:moveTo>
                <a:lnTo>
                  <a:pt x="3125627" y="0"/>
                </a:lnTo>
                <a:lnTo>
                  <a:pt x="3125627" y="3808456"/>
                </a:lnTo>
                <a:lnTo>
                  <a:pt x="0" y="38084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5200" t="-74406" r="-99400" b="-59166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745651" y="971550"/>
            <a:ext cx="13026887" cy="1369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99"/>
              </a:lnSpc>
            </a:pPr>
            <a:r>
              <a:rPr lang="en-US" sz="12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Демо</a:t>
            </a:r>
            <a:endParaRPr lang="en-US" sz="120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reeform 8"/>
          <p:cNvSpPr/>
          <p:nvPr/>
        </p:nvSpPr>
        <p:spPr>
          <a:xfrm flipH="1">
            <a:off x="0" y="0"/>
            <a:ext cx="6356656" cy="10369916"/>
          </a:xfrm>
          <a:custGeom>
            <a:avLst/>
            <a:gdLst/>
            <a:ahLst/>
            <a:cxnLst/>
            <a:rect l="l" t="t" r="r" b="b"/>
            <a:pathLst>
              <a:path w="6356656" h="10369916">
                <a:moveTo>
                  <a:pt x="6356656" y="0"/>
                </a:moveTo>
                <a:lnTo>
                  <a:pt x="0" y="0"/>
                </a:lnTo>
                <a:lnTo>
                  <a:pt x="0" y="10369916"/>
                </a:lnTo>
                <a:lnTo>
                  <a:pt x="6356656" y="10369916"/>
                </a:lnTo>
                <a:lnTo>
                  <a:pt x="6356656" y="0"/>
                </a:lnTo>
                <a:close/>
              </a:path>
            </a:pathLst>
          </a:custGeom>
          <a:blipFill>
            <a:blip r:embed="rId6"/>
            <a:stretch>
              <a:fillRect l="-134754"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13857635" y="0"/>
            <a:ext cx="6803329" cy="11472625"/>
          </a:xfrm>
          <a:custGeom>
            <a:avLst/>
            <a:gdLst/>
            <a:ahLst/>
            <a:cxnLst/>
            <a:rect l="l" t="t" r="r" b="b"/>
            <a:pathLst>
              <a:path w="6803329" h="11472625">
                <a:moveTo>
                  <a:pt x="6803330" y="0"/>
                </a:moveTo>
                <a:lnTo>
                  <a:pt x="0" y="0"/>
                </a:lnTo>
                <a:lnTo>
                  <a:pt x="0" y="11472625"/>
                </a:lnTo>
                <a:lnTo>
                  <a:pt x="6803330" y="11472625"/>
                </a:lnTo>
                <a:lnTo>
                  <a:pt x="6803330" y="0"/>
                </a:lnTo>
                <a:close/>
              </a:path>
            </a:pathLst>
          </a:custGeom>
          <a:blipFill>
            <a:blip r:embed="rId6"/>
            <a:stretch>
              <a:fillRect r="-142666"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2449169" y="0"/>
            <a:ext cx="6100247" cy="10287000"/>
          </a:xfrm>
          <a:custGeom>
            <a:avLst/>
            <a:gdLst/>
            <a:ahLst/>
            <a:cxnLst/>
            <a:rect l="l" t="t" r="r" b="b"/>
            <a:pathLst>
              <a:path w="6100247" h="10287000">
                <a:moveTo>
                  <a:pt x="6100247" y="0"/>
                </a:moveTo>
                <a:lnTo>
                  <a:pt x="0" y="0"/>
                </a:lnTo>
                <a:lnTo>
                  <a:pt x="0" y="10287000"/>
                </a:lnTo>
                <a:lnTo>
                  <a:pt x="6100247" y="10287000"/>
                </a:lnTo>
                <a:lnTo>
                  <a:pt x="6100247" y="0"/>
                </a:lnTo>
                <a:close/>
              </a:path>
            </a:pathLst>
          </a:custGeom>
          <a:blipFill>
            <a:blip r:embed="rId3"/>
            <a:stretch>
              <a:fillRect r="-142666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/>
          <p:cNvSpPr/>
          <p:nvPr/>
        </p:nvSpPr>
        <p:spPr>
          <a:xfrm flipH="1">
            <a:off x="0" y="0"/>
            <a:ext cx="6356656" cy="10369916"/>
          </a:xfrm>
          <a:custGeom>
            <a:avLst/>
            <a:gdLst/>
            <a:ahLst/>
            <a:cxnLst/>
            <a:rect l="l" t="t" r="r" b="b"/>
            <a:pathLst>
              <a:path w="6356656" h="10369916">
                <a:moveTo>
                  <a:pt x="6356656" y="0"/>
                </a:moveTo>
                <a:lnTo>
                  <a:pt x="0" y="0"/>
                </a:lnTo>
                <a:lnTo>
                  <a:pt x="0" y="10369916"/>
                </a:lnTo>
                <a:lnTo>
                  <a:pt x="6356656" y="10369916"/>
                </a:lnTo>
                <a:lnTo>
                  <a:pt x="6356656" y="0"/>
                </a:lnTo>
                <a:close/>
              </a:path>
            </a:pathLst>
          </a:custGeom>
          <a:blipFill>
            <a:blip r:embed="rId3"/>
            <a:stretch>
              <a:fillRect l="-134754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953000" y="952500"/>
            <a:ext cx="9242761" cy="11628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75"/>
              </a:lnSpc>
            </a:pPr>
            <a:r>
              <a:rPr lang="en-US" sz="115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Технологии</a:t>
            </a:r>
            <a:endParaRPr lang="en-US" sz="115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380118" y="4425731"/>
            <a:ext cx="7138070" cy="5861269"/>
          </a:xfrm>
          <a:custGeom>
            <a:avLst/>
            <a:gdLst/>
            <a:ahLst/>
            <a:cxnLst/>
            <a:rect l="l" t="t" r="r" b="b"/>
            <a:pathLst>
              <a:path w="7138070" h="5861269">
                <a:moveTo>
                  <a:pt x="0" y="0"/>
                </a:moveTo>
                <a:lnTo>
                  <a:pt x="7138070" y="0"/>
                </a:lnTo>
                <a:lnTo>
                  <a:pt x="7138070" y="5861269"/>
                </a:lnTo>
                <a:lnTo>
                  <a:pt x="0" y="58612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49" t="-113900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/>
          <p:cNvSpPr/>
          <p:nvPr/>
        </p:nvSpPr>
        <p:spPr>
          <a:xfrm rot="3818776">
            <a:off x="-5200876" y="-1779817"/>
            <a:ext cx="10041401" cy="9951936"/>
          </a:xfrm>
          <a:custGeom>
            <a:avLst/>
            <a:gdLst/>
            <a:ahLst/>
            <a:cxnLst/>
            <a:rect l="l" t="t" r="r" b="b"/>
            <a:pathLst>
              <a:path w="10041401" h="9951936">
                <a:moveTo>
                  <a:pt x="0" y="0"/>
                </a:moveTo>
                <a:lnTo>
                  <a:pt x="10041401" y="0"/>
                </a:lnTo>
                <a:lnTo>
                  <a:pt x="10041401" y="9951936"/>
                </a:lnTo>
                <a:lnTo>
                  <a:pt x="0" y="99519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417366" y="714375"/>
            <a:ext cx="12194234" cy="14362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96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Процес</a:t>
            </a:r>
            <a:r>
              <a:rPr lang="en-US" sz="96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96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</a:t>
            </a:r>
            <a:r>
              <a:rPr lang="en-US" sz="96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96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работа</a:t>
            </a:r>
            <a:endParaRPr lang="en-US" sz="96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782318" y="2600204"/>
            <a:ext cx="10723364" cy="853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22679" lvl="1" indent="-561340" algn="ctr">
              <a:lnSpc>
                <a:spcPts val="7279"/>
              </a:lnSpc>
              <a:buFont typeface="Arial"/>
              <a:buChar char="•"/>
            </a:pPr>
            <a:r>
              <a:rPr lang="en-US" sz="5199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кой</a:t>
            </a:r>
            <a:r>
              <a:rPr lang="en-US" sz="51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199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върху</a:t>
            </a:r>
            <a:r>
              <a:rPr lang="en-US" sz="51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199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какво</a:t>
            </a:r>
            <a:r>
              <a:rPr lang="en-US" sz="51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е </a:t>
            </a:r>
            <a:r>
              <a:rPr lang="en-US" sz="5199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работил</a:t>
            </a:r>
            <a:r>
              <a:rPr lang="en-US" sz="5199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2" y="-40233"/>
            <a:ext cx="18287999" cy="10327233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422284" y="775623"/>
            <a:ext cx="15439282" cy="1218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40"/>
              </a:lnSpc>
            </a:pPr>
            <a:r>
              <a:rPr lang="en-US" sz="9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Вашето</a:t>
            </a:r>
            <a:r>
              <a:rPr lang="en-US" sz="90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9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преживяване</a:t>
            </a:r>
            <a:endParaRPr lang="en-US" sz="90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reeform 4"/>
          <p:cNvSpPr/>
          <p:nvPr/>
        </p:nvSpPr>
        <p:spPr>
          <a:xfrm rot="-10800000" flipH="1">
            <a:off x="0" y="8706921"/>
            <a:ext cx="5309302" cy="1580079"/>
          </a:xfrm>
          <a:custGeom>
            <a:avLst/>
            <a:gdLst/>
            <a:ahLst/>
            <a:cxnLst/>
            <a:rect l="l" t="t" r="r" b="b"/>
            <a:pathLst>
              <a:path w="5309302" h="1580079">
                <a:moveTo>
                  <a:pt x="5309302" y="0"/>
                </a:moveTo>
                <a:lnTo>
                  <a:pt x="0" y="0"/>
                </a:lnTo>
                <a:lnTo>
                  <a:pt x="0" y="1580079"/>
                </a:lnTo>
                <a:lnTo>
                  <a:pt x="5309302" y="1580079"/>
                </a:lnTo>
                <a:lnTo>
                  <a:pt x="5309302" y="0"/>
                </a:lnTo>
                <a:close/>
              </a:path>
            </a:pathLst>
          </a:custGeom>
          <a:blipFill>
            <a:blip r:embed="rId4"/>
            <a:stretch>
              <a:fillRect r="-87105" b="-336896"/>
            </a:stretch>
          </a:blipFill>
        </p:spPr>
      </p:sp>
      <p:sp>
        <p:nvSpPr>
          <p:cNvPr id="5" name="Freeform 5"/>
          <p:cNvSpPr/>
          <p:nvPr/>
        </p:nvSpPr>
        <p:spPr>
          <a:xfrm flipH="1" flipV="1">
            <a:off x="15495554" y="-40233"/>
            <a:ext cx="2792446" cy="1557854"/>
          </a:xfrm>
          <a:custGeom>
            <a:avLst/>
            <a:gdLst/>
            <a:ahLst/>
            <a:cxnLst/>
            <a:rect l="l" t="t" r="r" b="b"/>
            <a:pathLst>
              <a:path w="2792446" h="1557854">
                <a:moveTo>
                  <a:pt x="2792446" y="1557854"/>
                </a:moveTo>
                <a:lnTo>
                  <a:pt x="0" y="1557854"/>
                </a:lnTo>
                <a:lnTo>
                  <a:pt x="0" y="0"/>
                </a:lnTo>
                <a:lnTo>
                  <a:pt x="2792446" y="0"/>
                </a:lnTo>
                <a:lnTo>
                  <a:pt x="2792446" y="1557854"/>
                </a:lnTo>
                <a:close/>
              </a:path>
            </a:pathLst>
          </a:custGeom>
          <a:blipFill>
            <a:blip r:embed="rId4"/>
            <a:stretch>
              <a:fillRect t="-244602" r="-17664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352953" y="6066001"/>
            <a:ext cx="5935047" cy="4360143"/>
          </a:xfrm>
          <a:custGeom>
            <a:avLst/>
            <a:gdLst/>
            <a:ahLst/>
            <a:cxnLst/>
            <a:rect l="l" t="t" r="r" b="b"/>
            <a:pathLst>
              <a:path w="7138070" h="5861269">
                <a:moveTo>
                  <a:pt x="0" y="0"/>
                </a:moveTo>
                <a:lnTo>
                  <a:pt x="7138070" y="0"/>
                </a:lnTo>
                <a:lnTo>
                  <a:pt x="7138070" y="5861269"/>
                </a:lnTo>
                <a:lnTo>
                  <a:pt x="0" y="58612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52749" t="-113900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14606" y="40412"/>
            <a:ext cx="3215350" cy="2440345"/>
          </a:xfrm>
          <a:custGeom>
            <a:avLst/>
            <a:gdLst/>
            <a:ahLst/>
            <a:cxnLst/>
            <a:rect l="l" t="t" r="r" b="b"/>
            <a:pathLst>
              <a:path w="3215350" h="2440345">
                <a:moveTo>
                  <a:pt x="0" y="0"/>
                </a:moveTo>
                <a:lnTo>
                  <a:pt x="3215350" y="0"/>
                </a:lnTo>
                <a:lnTo>
                  <a:pt x="3215350" y="2440345"/>
                </a:lnTo>
                <a:lnTo>
                  <a:pt x="0" y="244034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0355" b="-21402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TextBox 8"/>
          <p:cNvSpPr txBox="1"/>
          <p:nvPr/>
        </p:nvSpPr>
        <p:spPr>
          <a:xfrm>
            <a:off x="3701861" y="2164266"/>
            <a:ext cx="13557439" cy="2635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79501" lvl="1" indent="-539750">
              <a:lnSpc>
                <a:spcPts val="7000"/>
              </a:lnSpc>
              <a:buFont typeface="Arial"/>
              <a:buChar char="•"/>
            </a:pPr>
            <a:r>
              <a:rPr lang="en-US" sz="50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вашият</a:t>
            </a:r>
            <a:r>
              <a:rPr lang="en-US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екип</a:t>
            </a:r>
            <a:endParaRPr lang="en-US" sz="50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79501" lvl="1" indent="-539750">
              <a:lnSpc>
                <a:spcPts val="7000"/>
              </a:lnSpc>
              <a:buFont typeface="Arial"/>
              <a:buChar char="•"/>
            </a:pPr>
            <a:r>
              <a:rPr lang="en-US" sz="50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вашият</a:t>
            </a:r>
            <a:r>
              <a:rPr lang="en-US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ментор</a:t>
            </a:r>
            <a:endParaRPr lang="en-US" sz="50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79501" lvl="1" indent="-539750">
              <a:lnSpc>
                <a:spcPts val="7000"/>
              </a:lnSpc>
              <a:buFont typeface="Arial"/>
              <a:buChar char="•"/>
            </a:pPr>
            <a:r>
              <a:rPr lang="en-US" sz="50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какво</a:t>
            </a:r>
            <a:r>
              <a:rPr lang="en-US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научихте</a:t>
            </a:r>
            <a:r>
              <a:rPr lang="en-US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от</a:t>
            </a:r>
            <a:r>
              <a:rPr lang="en-US" sz="5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хакатона</a:t>
            </a:r>
            <a:endParaRPr lang="en-US" sz="50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</TotalTime>
  <Words>461</Words>
  <Application>Microsoft Office PowerPoint</Application>
  <PresentationFormat>Custom</PresentationFormat>
  <Paragraphs>57</Paragraphs>
  <Slides>11</Slides>
  <Notes>8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Montserrat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Темплейт за презентация</dc:title>
  <cp:lastModifiedBy>kiko-nv</cp:lastModifiedBy>
  <cp:revision>16</cp:revision>
  <dcterms:created xsi:type="dcterms:W3CDTF">2006-08-16T00:00:00Z</dcterms:created>
  <dcterms:modified xsi:type="dcterms:W3CDTF">2024-03-14T22:16:07Z</dcterms:modified>
  <dc:identifier>DAF_NFRPGhY</dc:identifier>
</cp:coreProperties>
</file>

<file path=docProps/thumbnail.jpeg>
</file>